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3"/>
  </p:handoutMasterIdLst>
  <p:sldIdLst>
    <p:sldId id="2804" r:id="rId3"/>
    <p:sldId id="2342" r:id="rId4"/>
    <p:sldId id="2812" r:id="rId5"/>
    <p:sldId id="2866" r:id="rId7"/>
    <p:sldId id="2835" r:id="rId8"/>
    <p:sldId id="2846" r:id="rId9"/>
    <p:sldId id="2844" r:id="rId10"/>
    <p:sldId id="2990" r:id="rId11"/>
    <p:sldId id="2991" r:id="rId12"/>
    <p:sldId id="2992" r:id="rId13"/>
    <p:sldId id="2993" r:id="rId14"/>
    <p:sldId id="2994" r:id="rId15"/>
    <p:sldId id="2995" r:id="rId16"/>
    <p:sldId id="2996" r:id="rId17"/>
    <p:sldId id="2997" r:id="rId18"/>
    <p:sldId id="2998" r:id="rId19"/>
    <p:sldId id="2999" r:id="rId20"/>
    <p:sldId id="3000" r:id="rId21"/>
    <p:sldId id="3024" r:id="rId22"/>
    <p:sldId id="3032" r:id="rId23"/>
    <p:sldId id="3033" r:id="rId24"/>
    <p:sldId id="3034" r:id="rId25"/>
    <p:sldId id="3035" r:id="rId26"/>
    <p:sldId id="3036" r:id="rId27"/>
    <p:sldId id="3037" r:id="rId28"/>
    <p:sldId id="3038" r:id="rId29"/>
    <p:sldId id="3005" r:id="rId30"/>
    <p:sldId id="3001" r:id="rId31"/>
    <p:sldId id="3002" r:id="rId32"/>
    <p:sldId id="3003" r:id="rId33"/>
    <p:sldId id="3004" r:id="rId34"/>
    <p:sldId id="3006" r:id="rId35"/>
    <p:sldId id="3007" r:id="rId36"/>
    <p:sldId id="3008" r:id="rId37"/>
    <p:sldId id="3009" r:id="rId38"/>
    <p:sldId id="3010" r:id="rId39"/>
    <p:sldId id="3023" r:id="rId40"/>
    <p:sldId id="3011" r:id="rId41"/>
    <p:sldId id="3012" r:id="rId42"/>
    <p:sldId id="3013" r:id="rId43"/>
    <p:sldId id="3014" r:id="rId44"/>
    <p:sldId id="3015" r:id="rId45"/>
    <p:sldId id="3016" r:id="rId46"/>
    <p:sldId id="3017" r:id="rId47"/>
    <p:sldId id="3018" r:id="rId48"/>
    <p:sldId id="3031" r:id="rId49"/>
    <p:sldId id="3039" r:id="rId50"/>
    <p:sldId id="3040" r:id="rId51"/>
    <p:sldId id="3041" r:id="rId52"/>
    <p:sldId id="3042" r:id="rId53"/>
    <p:sldId id="3043" r:id="rId54"/>
    <p:sldId id="3044" r:id="rId55"/>
    <p:sldId id="3045" r:id="rId56"/>
    <p:sldId id="2867" r:id="rId57"/>
    <p:sldId id="3046" r:id="rId58"/>
    <p:sldId id="3047" r:id="rId59"/>
    <p:sldId id="3048" r:id="rId60"/>
    <p:sldId id="3049" r:id="rId61"/>
    <p:sldId id="3050" r:id="rId62"/>
    <p:sldId id="3051" r:id="rId63"/>
    <p:sldId id="3052" r:id="rId64"/>
    <p:sldId id="3061" r:id="rId65"/>
    <p:sldId id="3053" r:id="rId66"/>
    <p:sldId id="3054" r:id="rId67"/>
    <p:sldId id="3055" r:id="rId68"/>
    <p:sldId id="3056" r:id="rId69"/>
    <p:sldId id="3057" r:id="rId70"/>
    <p:sldId id="3062" r:id="rId71"/>
    <p:sldId id="3058" r:id="rId72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6C"/>
    <a:srgbClr val="EBA946"/>
    <a:srgbClr val="B56769"/>
    <a:srgbClr val="657CC3"/>
    <a:srgbClr val="B79807"/>
    <a:srgbClr val="FE9B1C"/>
    <a:srgbClr val="DD9E61"/>
    <a:srgbClr val="F3CA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gs" Target="tags/tag3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6D355-5404-4EC3-98D6-1F8D0B957E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5A069-BD80-409D-8163-E9B9EE069C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275" y="1552575"/>
            <a:ext cx="10429875" cy="138176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随意设置一个可能的假设函数，h(x) = 1 + 2x1+3x2+4x3-x4。下面我们根据自变量的系数，对自变量与因变量的关系进行解释。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x1、x2、x3的系数对应2、3、4，是正的，x4的系数对应-1，是负的。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这就代表房价随着面积、卧室个数、朝向值的增加而增加，随着楼层的增加而减小。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其中x2的系数3大于x1的系数2，这就代表，卧室个数的变化比面积的变化对于房价的影响更大。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90" y="3352800"/>
            <a:ext cx="6367145" cy="3132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偏置项x0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8688070" cy="138747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在样本的特征中，除了我们一开始设置的n个特征，x1到xn，还包括了一个额外的特征x0。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x0通常被称为偏置项，并且x0的值会被固定设置为1。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在方程hθ(x)中，有一个特殊的参数θ0，它是特征x0的系数。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θ0 被称为偏置系数，bias weight。当所有自变量取值为零时，θ0 就表示了预测值的基准值。</a:t>
            </a:r>
            <a:r>
              <a:rPr lang="en-US" altLang="zh-CN" sz="1400">
                <a:sym typeface="+mn-ea"/>
              </a:rPr>
              <a:t>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10" y="2990215"/>
            <a:ext cx="7859395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加上</a:t>
            </a:r>
            <a:r>
              <a:rPr lang="en-US" altLang="zh-CN" b="1"/>
              <a:t>x0</a:t>
            </a:r>
            <a:r>
              <a:rPr lang="zh-CN" altLang="en-US" b="1"/>
              <a:t>的特征矩阵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例如，对于表格中的特征值，不仅包括了x1到x4这四个特征，还有x0=1，这一维特征，它写在特征矩阵中的第1列。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05" y="2738120"/>
            <a:ext cx="7152005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代价函数J(θ)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945" y="1691005"/>
            <a:ext cx="10245725" cy="894080"/>
          </a:xfrm>
        </p:spPr>
        <p:txBody>
          <a:bodyPr>
            <a:normAutofit lnSpcReduction="20000"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多元线性回归的代价函数J(θ)，和一元线性回归是一样的，同样是1/2倍的均方误差。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其中不同的地方是，如果将hθ(x)展开，会得到一个n元的回归方程。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对于多元线性回归问题，我们同样需要求出，代价函数J(θ)取得最小值时，θ0、θ1、等等到θn，这n+1个参数的值。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5" y="2921000"/>
            <a:ext cx="9507855" cy="2920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不同的表示方法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10442575" cy="1184910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关于线性回归的方程，还有另一种表示习惯：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我们可以使用f(x)代表线性回归方程的预测函数，也就是f(x)=w1x1+w2x2一直加到wnxn，再加上b。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w1到wn是各个特征的系数，对应了θ1到θn。b是方程的截距，对应了θ0。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这两种表示方法只是使用的字母不同，具体使用哪种形式，都是可以的。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3361055"/>
            <a:ext cx="9030335" cy="1920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使用矩阵表示特征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对于某一个样本i，它的特征从x0开始，一直到xn。我们可以将它们放到一个n+1维的特征向量x(i)中。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对于m个样本，如果将样本的特征向量，按照行的形式，保存到一个矩阵中，就会得到一个m*(n+1)的矩阵X。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9555"/>
            <a:ext cx="10459085" cy="25863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例如，表格中的数据包括了4个特征，6个样本。也就是n=4，m=6，因此X就是一个6*5的矩阵。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样本的真实值y也可以放到向量中。例如，这里就将6个样本的真实值放到了一个6*1的列向量中。</a:t>
            </a:r>
            <a:r>
              <a:rPr lang="en-US" altLang="zh-CN" sz="1400">
                <a:sym typeface="+mn-ea"/>
              </a:rPr>
              <a:t>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" y="2780665"/>
            <a:ext cx="9058910" cy="23101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矩阵表示参数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10191750" cy="1441450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除了样本特征X和真实值y，线性回归方程的参数θ，同样可以保存到矩阵中。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例如，我们可以将θ0到θn，放入一个(n+1)*1的列向量中。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接着，将矩阵θ进行转置，可以得到1*(n+1)的矩阵。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947035"/>
            <a:ext cx="8214360" cy="26079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矩阵表示假设函数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44005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将θ的转置乘以(n+1)*1大小的特征向量X，就会得到回归方程的预测值h。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2293620"/>
            <a:ext cx="6442075" cy="35401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822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实验：</a:t>
            </a:r>
            <a:r>
              <a:rPr lang="en-US" altLang="zh-CN" sz="4400" b="1">
                <a:latin typeface="+mj-lt"/>
                <a:ea typeface="+mj-ea"/>
                <a:cs typeface="+mj-cs"/>
                <a:sym typeface="+mn-ea"/>
              </a:rPr>
              <a:t>Python</a:t>
            </a: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实现多元线性回归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1"/>
          <p:cNvSpPr>
            <a:spLocks noGrp="1"/>
          </p:cNvSpPr>
          <p:nvPr/>
        </p:nvSpPr>
        <p:spPr>
          <a:xfrm>
            <a:off x="892810" y="866140"/>
            <a:ext cx="10024745" cy="648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基础篇</a:t>
            </a:r>
            <a:r>
              <a:rPr lang="en-US" altLang="zh-CN" sz="4400" b="1"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：Pytorch框架和多元线性回归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28980" y="2346960"/>
            <a:ext cx="4561840" cy="2589530"/>
          </a:xfrm>
        </p:spPr>
        <p:txBody>
          <a:bodyPr vert="horz">
            <a:noAutofit/>
          </a:bodyPr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课程核心内容：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什么是多元线性回归？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如何使用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实现多元线性回归？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什么是特征缩放？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有哪些特征缩放的方法？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如何使用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实现特征缩放？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如何收集多元线性回归的数据？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如何使用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Pytorch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训练一个完整的线性回归模型？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990" y="2346960"/>
            <a:ext cx="3098800" cy="29927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79780" y="53657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功能函数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79780" y="1531620"/>
            <a:ext cx="9814560" cy="19488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为了使用梯度下降算法实现多元线性回归，需要设计相应的计算函数，具体包括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1)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求假设函数值hθ(x)的计算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2)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J(θ)关于theta-j的偏导数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3)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梯度下降迭代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4)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代价函数J(θ)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40" y="3429000"/>
            <a:ext cx="6265545" cy="2675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95961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假设函数值hθ(x)的计算函数hypothesis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867535"/>
            <a:ext cx="6003925" cy="78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60" y="2902585"/>
            <a:ext cx="7764145" cy="269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95961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J(θ)关于theta-j的偏导数计算函数</a:t>
            </a:r>
            <a:endParaRPr sz="3600" b="1" dirty="0" smtClean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40" y="1639570"/>
            <a:ext cx="4053205" cy="96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20" y="2867025"/>
            <a:ext cx="9170670" cy="301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95961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梯度下降的迭代函数gradient_descent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816100"/>
            <a:ext cx="9556115" cy="393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95961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代价函数J(θ)的计算函数costJ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2335530"/>
            <a:ext cx="10217785" cy="2620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95961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main函数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828800"/>
            <a:ext cx="7031355" cy="356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953260"/>
            <a:ext cx="4029075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95961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gradient_descent模型训练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4310" y="1814830"/>
            <a:ext cx="8387080" cy="4145280"/>
            <a:chOff x="2013" y="2463"/>
            <a:chExt cx="14115" cy="7028"/>
          </a:xfrm>
        </p:grpSpPr>
        <p:pic>
          <p:nvPicPr>
            <p:cNvPr id="13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3" y="2463"/>
              <a:ext cx="9937" cy="70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11732" y="2604"/>
              <a:ext cx="4396" cy="6809"/>
              <a:chOff x="11732" y="2604"/>
              <a:chExt cx="4396" cy="6809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2" y="2604"/>
                <a:ext cx="4396" cy="2516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63" y="5480"/>
                <a:ext cx="4050" cy="2682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3" y="8501"/>
                <a:ext cx="2931" cy="91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什么是特征缩放？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什么是特征缩放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1027430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在多元线性回归问题中，我们使用多个特征x来预测回归问题的结果h，这些特征x可能具有不同的取值范围。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为了保证梯度下降算法正确且快速的收敛，我们需要将这些特征的取值处理到相近的范围。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这个过程就被称为是特征缩放。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05" y="3638550"/>
            <a:ext cx="8824595" cy="10426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0390" y="1537970"/>
            <a:ext cx="10515600" cy="175387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例如，在预测房价时，假设使用两个特征x1和x2：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x1是房屋的面积，取值范围在10平米到1000平米。x2是卧室的数量，取值范围在1到10。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这时会发现，这两个特征的取值范围相差很大。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为了保证梯度下降算法正确且快速的收敛，我们需要将这两个特征的取值处理到相近的范围。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例如，将房子的面积和卧室数量，都处理到-1到1之间。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3429000"/>
            <a:ext cx="5349875" cy="27184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思考一个问题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025" y="1398270"/>
            <a:ext cx="8982710" cy="318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观察这份数据，筛选数据中的特征项，预测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"price"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一列，实现完整的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pytorch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项目代码。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882775"/>
            <a:ext cx="10815320" cy="4550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265" y="365125"/>
            <a:ext cx="10515600" cy="1325563"/>
          </a:xfrm>
        </p:spPr>
        <p:txBody>
          <a:bodyPr/>
          <a:p>
            <a:r>
              <a:rPr lang="zh-CN" altLang="en-US" b="1"/>
              <a:t>等高线表示目标函数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机器学习中，我们会使用等高线描述目标函数J(θ)的几何结构。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如何理解等高线？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282065" y="2459355"/>
          <a:ext cx="5871845" cy="372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5867400" imgH="3721100" progId="Paint.Picture">
                  <p:embed/>
                </p:oleObj>
              </mc:Choice>
              <mc:Fallback>
                <p:oleObj name="" r:id="rId2" imgW="5867400" imgH="37211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82065" y="2459355"/>
                        <a:ext cx="5871845" cy="3723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什么是等高线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5320" y="1607820"/>
            <a:ext cx="8613140" cy="1678940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等高线，也被称为等值线，它是一种在二维平面上表示三维地形的方法。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在地理学中，等高线经常用于表示地图上相同高度的点。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例如，下图使用等高线，描述某座山的地形图。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其中我们使用黑色三角代表山顶，距离山顶最近的一圈是海拔4000米，然后是3500米，3000米等等到0。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每一圈都对应了一个高度。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35" y="3234055"/>
            <a:ext cx="4211320" cy="30930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等高线表示目标函数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1198880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在机器学习中，我们会使用等高线描述目标函数J(θ)的几何结构。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例如，设置参数θ1为特征x1的系数，θ2是x2的系数。基于等高线，可以画出J(θ)随θ1和θ2变化的图像。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这个图像由一圈圈的椭圆组成。每一圈椭圆，都对应了函数J的一个固定值。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所有相同J值，对应的点(θ1, θ2)，都会被连接在一起，形成一条椭圆的等高线。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35" y="2822575"/>
            <a:ext cx="7915275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梯度下降和等高线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12179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对于损失函数J，它的等高线图会形成一系列的圆环，中心点为全局最小值点。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而梯度下降算法的目标，就是要寻找一条最快到达中心点的路径。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等高线是一种，可视化多变量函数的方法，它能够帮助我们理解函数的形状和找到优化路径。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l">
              <a:buClrTx/>
              <a:buSzTx/>
              <a:buNone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95" y="2553970"/>
            <a:ext cx="4493260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11770" cy="1325880"/>
          </a:xfrm>
        </p:spPr>
        <p:txBody>
          <a:bodyPr/>
          <a:p>
            <a:r>
              <a:rPr lang="zh-CN" altLang="en-US" b="1">
                <a:sym typeface="+mn-ea"/>
              </a:rPr>
              <a:t>基于等高线图，说明特征缩放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如何理解下面两个图？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2372995"/>
            <a:ext cx="4024630" cy="3494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80" y="2239645"/>
            <a:ext cx="3440430" cy="36277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特征取值范围大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335" y="1477645"/>
            <a:ext cx="10299700" cy="1165225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如果x1与x2的取值范围相差很大，那么就会得到一个形状细长的J(θ)。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基于这样的代价函数运行梯度下降算法，会需要经过很长的路径，花费很长时间才能收敛到全局最小值。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例如，x1使用平方厘米来表示面积，x2房间数，这就会导致梯度下降算法执行的极其缓慢。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这时如果将迭代速率α设置的稍大一点，甚至会出现梯度爆炸的问题。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2839720"/>
            <a:ext cx="3853815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特征取值范围相近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如果将x1和x2的取值缩放到相同的范围，缩放到-1到1之间，会得到一个形状匀称的J(θ)。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对J(θ)进行梯度下降，可以经过更短的路径到达最小值，从而较快的求出全局最优解。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65" y="2524125"/>
            <a:ext cx="3440430" cy="36277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210435" y="2558415"/>
            <a:ext cx="8255635" cy="977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特征缩放的方法有哪些？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特征缩放的方法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有很多种特征缩放的方法，最常使用的有均值归一化和均值标准化。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630680" y="2244090"/>
          <a:ext cx="6741795" cy="3250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5727700" imgH="2584450" progId="Paint.Picture">
                  <p:embed/>
                </p:oleObj>
              </mc:Choice>
              <mc:Fallback>
                <p:oleObj name="" r:id="rId2" imgW="5727700" imgH="2584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0680" y="2244090"/>
                        <a:ext cx="6741795" cy="3250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均值归一化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255" y="1755775"/>
            <a:ext cx="9839325" cy="67691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在均值归一化的算法中，所有特征的特征值都会被约束在-1到1之间。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设xnorm是某样本特征x缩放后的取值。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911475"/>
            <a:ext cx="4857750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什么是多元线性回归？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计算过程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9839325" cy="900430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为了计算xnorm，需要先计算所有样本中特征x的：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平均值average、最大值x_max、最小值x_min与x的取值范围range。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xnorm就等于x减平均值的差，再除以x的取值范围，x_max-x_min。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35" y="3013710"/>
            <a:ext cx="7943850" cy="22002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10245725" cy="159194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在房价预测问题中，假设有四个样本，每个样本包含了房屋面积和卧室个数两个特征，对应x1和x2。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首先计算第1个样本的特征x1的特征缩放：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计算x1的平均值μ = (60+200+80+150)/4=122.5。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接着计算x1的范围，最大值是200，最小值是60，取值范围是140。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因此，对样本1的x1缩放，就等于(60-122.5)/140，结果是-0.446。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577590"/>
            <a:ext cx="4201795" cy="2413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85" y="3522980"/>
            <a:ext cx="4298315" cy="26498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继续计算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73787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对样本2、样本3、样本4的面积特征x1，进行缩放，计算方式是相同的，结果是0.554、-0.304、0.196。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同理，还可以计算出四个样本的卧室个数x2特征的缩放，结果是-0.5、0.5、-0.167、0.167。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35" y="2667000"/>
            <a:ext cx="7887335" cy="28035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均值标准化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在该算法中，同样需要计算所有样本的特征x的平均值μ。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其中不同的是，需要将最大值减最小值得到的取值范围，替换为该特征的标准差σ。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75" y="2883535"/>
            <a:ext cx="8832850" cy="21062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标准差σ的计算方式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105029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设有m个样本，其中待计算标准差的特征为x。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在标准差的计算公式中，首先计算样本特征的平均值μ。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然后累加样本的特征值xi减去平均值μ的差的平方，最后将求和的结果除以m-1，并求平方根。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55" y="3267710"/>
            <a:ext cx="85058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计算房屋面积(60、200、80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、150)的标准化值。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838200" y="2459355"/>
          <a:ext cx="2553335" cy="2745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3219450" imgH="3460750" progId="Paint.Picture">
                  <p:embed/>
                </p:oleObj>
              </mc:Choice>
              <mc:Fallback>
                <p:oleObj name="" r:id="rId2" imgW="3219450" imgH="34607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459355"/>
                        <a:ext cx="2553335" cy="2745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55" y="2538095"/>
            <a:ext cx="699389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822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实验：</a:t>
            </a:r>
            <a:r>
              <a:rPr lang="en-US" altLang="zh-CN" sz="4400" b="1">
                <a:latin typeface="+mj-lt"/>
                <a:ea typeface="+mj-ea"/>
                <a:cs typeface="+mj-cs"/>
                <a:sym typeface="+mn-ea"/>
              </a:rPr>
              <a:t>Python</a:t>
            </a: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实现特征缩放</a:t>
            </a:r>
            <a:endParaRPr lang="en-US" altLang="zh-CN" sz="44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87070" y="81407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Tx/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均值标准化函数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7070" y="1596390"/>
            <a:ext cx="10547985" cy="4037965"/>
            <a:chOff x="990" y="2514"/>
            <a:chExt cx="16611" cy="63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" y="3306"/>
              <a:ext cx="11959" cy="3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1" y="2514"/>
              <a:ext cx="4530" cy="448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" y="7609"/>
              <a:ext cx="12270" cy="12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特征缩放函数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6965" y="958850"/>
            <a:ext cx="9575165" cy="5086350"/>
            <a:chOff x="1759" y="1510"/>
            <a:chExt cx="15079" cy="801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9" y="2563"/>
              <a:ext cx="9595" cy="65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组合 8"/>
            <p:cNvGrpSpPr/>
            <p:nvPr/>
          </p:nvGrpSpPr>
          <p:grpSpPr>
            <a:xfrm>
              <a:off x="11636" y="1510"/>
              <a:ext cx="5203" cy="8010"/>
              <a:chOff x="11053" y="1695"/>
              <a:chExt cx="4988" cy="7679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1" y="1695"/>
                <a:ext cx="4590" cy="4365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3" y="6164"/>
                <a:ext cx="4725" cy="32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98830" y="56324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设置初始化的数据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29615" y="1427480"/>
            <a:ext cx="10571480" cy="118554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设置6个样本，每个样本2个特征，迭代速率alpha和迭代次数iterate。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定义样本的特征矩阵x和样本标签y。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两个特征的特征值取值范围差别要设置的大一些，比如特征x1的取值在1w左右，x2的取值在1左右。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40585" y="2693035"/>
            <a:ext cx="6799580" cy="3462655"/>
            <a:chOff x="3614" y="3464"/>
            <a:chExt cx="12655" cy="64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9" y="3969"/>
              <a:ext cx="5220" cy="561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l="931"/>
            <a:stretch>
              <a:fillRect/>
            </a:stretch>
          </p:blipFill>
          <p:spPr>
            <a:xfrm>
              <a:off x="3614" y="3464"/>
              <a:ext cx="6601" cy="64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线性回归的表达式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305" y="1649730"/>
            <a:ext cx="10650855" cy="921385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在一元线性回归中，只包含了一个自变量。我们会通过自变量x来预测因变量的值。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在大多实际情况中，需要同时考虑多个自变量特征x1到xn，对因变量进行预测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通用的线性回归表达式如下。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9225"/>
            <a:ext cx="9458325" cy="30886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67385" y="42799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运行梯度下降算法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7385" y="1373505"/>
            <a:ext cx="10857865" cy="125476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运行梯度下降算法对参数进行迭代，会发现结果直接超出了数据显示的范围。这是由于迭代速率alpha过大引起的问题。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特征取值范围的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，引起了其中一个特征对于迭代速率更加敏感，而另外一个特征不敏感的情况。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除非我们将alpha调整到非常小的值，比如0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.00000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1，才能正常的进行迭代，但这样又会引起迭代很难收敛到函数最小值的问题。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567940" y="2628265"/>
            <a:ext cx="7093585" cy="3446145"/>
            <a:chOff x="3523" y="2178"/>
            <a:chExt cx="13689" cy="66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8" y="6384"/>
              <a:ext cx="6255" cy="2445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23" y="2178"/>
              <a:ext cx="12655" cy="6444"/>
              <a:chOff x="3614" y="3464"/>
              <a:chExt cx="12655" cy="6444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rcRect b="41604"/>
              <a:stretch>
                <a:fillRect/>
              </a:stretch>
            </p:blipFill>
            <p:spPr>
              <a:xfrm>
                <a:off x="11049" y="3969"/>
                <a:ext cx="5220" cy="3276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/>
              <a:srcRect l="931"/>
              <a:stretch>
                <a:fillRect/>
              </a:stretch>
            </p:blipFill>
            <p:spPr>
              <a:xfrm>
                <a:off x="3614" y="3464"/>
                <a:ext cx="6601" cy="644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554355" y="507365"/>
            <a:ext cx="816991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预测样本数据的特征缩放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29615" y="1548765"/>
            <a:ext cx="10571480" cy="81026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由于对特征进行了特征缩放，所以未来在使用线性回归进行预测时，同样需要对预测样本的特征值进行特征缩放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然后再代入到hθ(x)中，才能得到正确的预测结果。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05" y="2640965"/>
            <a:ext cx="5396230" cy="3524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864235" y="1066165"/>
            <a:ext cx="6440805" cy="712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带特征缩放的预测函数</a:t>
            </a:r>
            <a:endParaRPr lang="zh-CN" altLang="en-US" sz="3600" b="1" dirty="0" smtClean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2500630"/>
            <a:ext cx="6766560" cy="227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65" y="1957705"/>
            <a:ext cx="3400425" cy="3807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2663825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main函数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1800860"/>
            <a:ext cx="4448175" cy="41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40" y="2451735"/>
            <a:ext cx="3509010" cy="273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912620" y="2755265"/>
            <a:ext cx="884555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线性回归数据收集和处理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实验概述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255" y="1691005"/>
            <a:ext cx="8882380" cy="349885"/>
          </a:xfrm>
        </p:spPr>
        <p:txBody>
          <a:bodyPr>
            <a:normAutofit/>
          </a:bodyPr>
          <a:p>
            <a:pPr marL="0" algn="l">
              <a:lnSpc>
                <a:spcPct val="110000"/>
              </a:lnSpc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在本节课中，我们将基于“房价预测”这个案例，说明如何使用Pytorch实现一个多元线性回归模型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2280920"/>
            <a:ext cx="796290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数据获取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9615" y="1691005"/>
            <a:ext cx="8869045" cy="695960"/>
          </a:xfrm>
        </p:spPr>
        <p:txBody>
          <a:bodyPr>
            <a:normAutofit/>
          </a:bodyPr>
          <a:p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登录Kaggle平台，搜索house price，选择“Datasets”数据集标签，可以看到有很多相关的搜索结果。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我们选择“House price prediction”这份数据，将它下载下来。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0" y="2446655"/>
            <a:ext cx="7234555" cy="37915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观察数据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70" y="1691005"/>
            <a:ext cx="10515600" cy="1027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打开这份数据后观察，其中数据的第一行，标记了每一列数据的含义。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例如，price这一列，表示房价，它是我们需要预测的标签。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bedrooms、bathrooms等等后面的列，是可以选择使用的特征。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80" y="3007995"/>
            <a:ext cx="8447405" cy="3657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55" y="2784475"/>
            <a:ext cx="844740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特征筛选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1345" y="1527810"/>
            <a:ext cx="10515600" cy="1467485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在这份数据中，并不是所有的列都会用到。我会删除其中的5列。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例如，date是成交日期，它与房价的预测无关。waterfront和view两个特征过于稀疏，因此我们需要将这3列删除。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另外，street是街道名称，每个房子的街道都不一样，country是国家，所有房子的国家都是相同的；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因此它们也不适合作为房价预测的特征，将它们也删除。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最后会保留12个特征和一个price标签。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15" y="3158490"/>
            <a:ext cx="684403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数据处理的代码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2785" y="1691005"/>
            <a:ext cx="10806430" cy="1196975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首先导入pandas，用于处理表格。使用read_csv读取数据文件，得到data对象。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然后使用drop函数，删除date、waterfront、view、street、county这5列。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因为city和statezip这两列是tag特征，所以需要使用cat.codes，将它们转为整数形式。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接着获取除了price剩下的12个列的特征，并对所有特征进行标准化处理。将房价price缩小10000倍，使用万作为单位。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3343910"/>
            <a:ext cx="7704455" cy="30137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11033125" cy="115316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例如，在预测房价时，不仅需要考虑房子的面积，还要关注卧室数量、楼层、小区位置、朝向等等关键特征，才能更准确的预测结果。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多元线性回归问题会同时使用多个特征进行回归预测。它会在多维的空间中，找出特征x与真实值y关系的超平面。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例如，下图和回归方程，就表示了二元的线性回归。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5" y="2859405"/>
            <a:ext cx="5422265" cy="3236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0" y="3749040"/>
            <a:ext cx="39370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数据拆分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78422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完成数据的处理后，我们使用train_test_split函数，将数据data拆分为训练数据train_data和测试数据test_data。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再使用to_excel将两份数据保存到文件中。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2992120"/>
            <a:ext cx="9692640" cy="28219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观察处理后的数据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63725"/>
            <a:ext cx="6788150" cy="68262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打开生成的train.xlsx文件观察，可以看到预测值price和另外的12个特征列。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这些特征的特征值，都完成了标准化处理。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" y="2813685"/>
            <a:ext cx="8936355" cy="33686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45312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Pytorch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模型设计和训练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设计模型</a:t>
            </a:r>
            <a:r>
              <a:rPr lang="en-US" altLang="zh-CN" b="1"/>
              <a:t>h(x)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863725"/>
            <a:ext cx="10515600" cy="1027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设计一个多元线性回归模型，用于房价预测。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在输入数据中，包括了12个特征，对应x1到x12。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因此，线性回归的预测方程为h(x)=w1x1+w2x2+...+w12x12+b。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3622040"/>
            <a:ext cx="10789920" cy="10083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模型的结构图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102743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将x1到x12，12个特征，输入至模型，它们与特征对应的权重w1到w12相乘，最后加上偏置b，就得到了预测值h(x)。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这一结构也被称为“线性层”，它的大小由输入数据的个数和输出数据个数所决定，例如，图中的线性层大小就是12×1。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352040" y="2665730"/>
          <a:ext cx="6524625" cy="3309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7086600" imgH="3594100" progId="Paint.Picture">
                  <p:embed/>
                </p:oleObj>
              </mc:Choice>
              <mc:Fallback>
                <p:oleObj name="" r:id="rId2" imgW="7086600" imgH="35941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52040" y="2665730"/>
                        <a:ext cx="6524625" cy="3309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模型类的定义</a:t>
            </a:r>
            <a:endParaRPr lang="zh-CN" alt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20" y="1691005"/>
            <a:ext cx="10474325" cy="450024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模型类的测试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" y="1691005"/>
            <a:ext cx="7691120" cy="444436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模型的训练</a:t>
            </a:r>
            <a:r>
              <a:rPr lang="en-US" altLang="zh-CN" b="1"/>
              <a:t>-</a:t>
            </a:r>
            <a:r>
              <a:rPr lang="zh-CN" altLang="en-US" b="1"/>
              <a:t>数据处理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1649095"/>
            <a:ext cx="9378950" cy="442023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模型的训练</a:t>
            </a:r>
            <a:r>
              <a:rPr lang="en-US" altLang="zh-CN" b="1"/>
              <a:t>-</a:t>
            </a:r>
            <a:r>
              <a:rPr lang="zh-CN" altLang="en-US" b="1"/>
              <a:t>循环迭代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538605"/>
            <a:ext cx="7623810" cy="492061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模型的测试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571625"/>
            <a:ext cx="7243445" cy="4815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重新表示数据集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265" y="1847850"/>
            <a:ext cx="10989945" cy="967740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假设在训练集中，有m个样本，每个样本有n个特征。使用x的下角标表示特征的编号，n个特征就分别表示为x1、x2等等到xn。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使用x的上角标加括号的形式，表示样本的编号。因此第1个样本的特征向量，就表示为，x1-1、x1-2等等到x1-n。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标记值表示为y括号1。对于m个样本，每个样本中都有n个特征和一个标记y。	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3242945"/>
            <a:ext cx="9094470" cy="23355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71755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例如，m=6，n=4，就表示训练集中有6个样本，4个特征。其中4个特征分别是面积、卧室、朝向和楼层。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在使用这些特征时，需要将其中的字符串换作整数。这样，第1个样本就可以表示为一个五元组。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2479040"/>
            <a:ext cx="8462645" cy="3611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假设函数</a:t>
            </a:r>
            <a:r>
              <a:rPr lang="en-US" altLang="zh-CN" b="1"/>
              <a:t>hθ(x)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6280" y="1741805"/>
            <a:ext cx="7237095" cy="100901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多元线性回归的假设函数hθ(x)的表示如下，它等于θ0加θ1x1加θ2x2一直加到θnxn。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其中直线方程中的参数为θ0、θ1等等，一直到θn，一共n加1个参数。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每个特征x都对应了一个参数θ，例如，第n个特征xn对应了参数θn。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3166745"/>
            <a:ext cx="9525000" cy="13239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.xml><?xml version="1.0" encoding="utf-8"?>
<p:tagLst xmlns:p="http://schemas.openxmlformats.org/presentationml/2006/main">
  <p:tag name="KSO_WPP_MARK_KEY" val="e32cbc33-ac92-4a9a-aac0-605f433b125a"/>
  <p:tag name="COMMONDATA" val="eyJoZGlkIjoiNWZlZTNlMTBiZDAxNjgxZWUxNjBiMDRmOGY4YjQ4MzcifQ=="/>
  <p:tag name="commondata" val="eyJoZGlkIjoiOTFlYTEwYmQ0ODlmNWVkYzQ1N2VkNGI5NmY5ZDhlNT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5353</Words>
  <Application>WPS 演示</Application>
  <PresentationFormat>宽屏</PresentationFormat>
  <Paragraphs>320</Paragraphs>
  <Slides>69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1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线性回归的表达式</vt:lpstr>
      <vt:lpstr>举例说明</vt:lpstr>
      <vt:lpstr>重新表示数据集</vt:lpstr>
      <vt:lpstr>举例说明</vt:lpstr>
      <vt:lpstr>假设函数hθ(x)</vt:lpstr>
      <vt:lpstr>举例说明</vt:lpstr>
      <vt:lpstr>偏置项x0</vt:lpstr>
      <vt:lpstr>加上x0的特征矩阵</vt:lpstr>
      <vt:lpstr>代价函数J(θ)</vt:lpstr>
      <vt:lpstr>不同的表示方法</vt:lpstr>
      <vt:lpstr>使用矩阵表示特征</vt:lpstr>
      <vt:lpstr>举例说明</vt:lpstr>
      <vt:lpstr>矩阵表示参数</vt:lpstr>
      <vt:lpstr>矩阵表示假设函数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什么是特征缩放</vt:lpstr>
      <vt:lpstr>举例说明</vt:lpstr>
      <vt:lpstr>等高线表示目标函数</vt:lpstr>
      <vt:lpstr>什么是等高线</vt:lpstr>
      <vt:lpstr>等高线表示目标函数</vt:lpstr>
      <vt:lpstr>梯度下降和等高线</vt:lpstr>
      <vt:lpstr>基于等高线图，说明特征缩放</vt:lpstr>
      <vt:lpstr>特征取值范围大</vt:lpstr>
      <vt:lpstr>特征取值范围相近</vt:lpstr>
      <vt:lpstr>PowerPoint 演示文稿</vt:lpstr>
      <vt:lpstr>特征缩放的方法</vt:lpstr>
      <vt:lpstr>均值归一化</vt:lpstr>
      <vt:lpstr>计算过程</vt:lpstr>
      <vt:lpstr>举例说明</vt:lpstr>
      <vt:lpstr>继续计算</vt:lpstr>
      <vt:lpstr>均值标准化</vt:lpstr>
      <vt:lpstr>标准差σ的计算方式</vt:lpstr>
      <vt:lpstr>举例说明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实验概述</vt:lpstr>
      <vt:lpstr>数据获取</vt:lpstr>
      <vt:lpstr>观察数据</vt:lpstr>
      <vt:lpstr>特征筛选</vt:lpstr>
      <vt:lpstr>数据处理的代码</vt:lpstr>
      <vt:lpstr>数据拆分</vt:lpstr>
      <vt:lpstr>观察处理后的数据</vt:lpstr>
      <vt:lpstr>PowerPoint 演示文稿</vt:lpstr>
      <vt:lpstr>设计模型h(x)</vt:lpstr>
      <vt:lpstr>模型的结构图</vt:lpstr>
      <vt:lpstr>模型类的定义</vt:lpstr>
      <vt:lpstr>模型类的测试</vt:lpstr>
      <vt:lpstr>模型的训练-数据处理</vt:lpstr>
      <vt:lpstr>模型的训练-循环迭代</vt:lpstr>
      <vt:lpstr>模型的测试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小黑黑</cp:lastModifiedBy>
  <cp:revision>5094</cp:revision>
  <dcterms:created xsi:type="dcterms:W3CDTF">2023-08-11T09:10:00Z</dcterms:created>
  <dcterms:modified xsi:type="dcterms:W3CDTF">2025-03-03T18:19:05Z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6A218F4376184B65ABDD20E79FA31B5B</vt:lpwstr>
  </property>
  <property fmtid="{D5CDD505-2E9C-101B-9397-08002B2CF9AE}" pid="3" name="KSOProductBuildVer">
    <vt:lpwstr>2052-12.1.0.20305</vt:lpwstr>
  </property>
  <property fmtid="{D5CDD505-2E9C-101B-9397-08002B2CF9AE}" pid="4" name="commondata">
    <vt:lpwstr>eyJoZGlkIjoiOGNhMDAwYzYyMDNkM2YyYmMwZmYxZDMyZjc3OWZmODIifQ==</vt:lpwstr>
  </property>
</Properties>
</file>